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72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555"/>
  </p:normalViewPr>
  <p:slideViewPr>
    <p:cSldViewPr snapToGrid="0" snapToObjects="1">
      <p:cViewPr>
        <p:scale>
          <a:sx n="71" d="100"/>
          <a:sy n="71" d="100"/>
        </p:scale>
        <p:origin x="195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728B-745F-7741-9829-74C9CC5351B6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932D-5FBC-8A49-A82C-80349CC7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F932D-5FBC-8A49-A82C-80349CC73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F932D-5FBC-8A49-A82C-80349CC734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433A-ABC6-4146-9BB6-0B0ACF1B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0E3D0-8C7B-334A-96EE-509971D92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80BB9-0E1E-6043-85B5-B98CD75A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D81ED-8E2A-1C4F-A0B2-3BAE0358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71385-2034-524F-BEBF-5BA0823E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3842-8B82-B24C-B014-EA183342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F46AB-E5DF-BE4E-B237-33144D9E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957C8-3B80-054D-94D0-1B191CF0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728C-1CBC-3742-9F0F-ABDB3A32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3017-4D88-AD48-A58C-EF628B27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4AD064-DADA-2F46-A0BE-BD97E6501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C4794-A8B9-8C47-A50C-06BF867D5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B418-CB87-5B46-98A2-953E5099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11C6C-E342-FB4C-A55C-13FB95BD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ED411-929D-F54F-B57D-DD7F91B3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F2A-7D32-A749-B9A1-953DEDA5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EF63F-C331-8240-A5CF-C533FE34F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39349-30BB-794F-B552-49509533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B942-482B-D445-8B1C-3FA6342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D4070-5C0E-DE4E-8C83-F6E989D0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B3F1-BED8-4542-A8DA-3E517222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B3AB1-1565-4B48-BA3F-1F53306ED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9CE7-04A3-5E43-9867-9620EB91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4E3BD-C22D-1842-B267-7C47CE3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92E18-F497-934E-B7AE-282C69B6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1FF8-C178-B542-A5B1-CE71E97D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6861-E510-8E4E-9BA2-64EE2ACD3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21E7B-8649-C845-8E6C-2E0EF70B1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68BBA-6079-B943-816C-E546B2CF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F1EA4-6C5E-E940-9546-9CBB65BF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DFB43-019B-B444-BABB-7C30F29A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0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D881-2D11-9749-9C9B-0A631B1F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A198E-4BA9-B543-BE9F-1486971A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9A493-B069-4F44-BE72-B4D8F4213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45DBF-1DAD-8645-AC78-3ABE0CDCD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FDE26-5250-7B4A-B1E1-0BE0BAD7D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87F7F-D955-F543-BD23-1F9B3B44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BE402-8B21-2D48-89E3-571AC22E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CE3715-575B-2B42-A27E-FB3A1327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579B-DEC5-194C-A5E1-96B25CCE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9F8B5-3046-0643-A7D1-188B4C1F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9AA9C-D407-6C46-A74B-41B9D60D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56853-84C9-304A-A94D-E63B36F5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0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80982-55A1-CC44-A9C8-2AC9F7B9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2903C-BCEB-4147-B7EB-5023EB25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98BB-F343-F84C-86BF-270833C8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1984-57E1-1B4E-A755-033DF3B2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7A4CE-D0A7-E544-B5C8-1532FC7C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38C86-55FC-484D-98FA-BA1B975A4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5077C-1037-FC4E-9906-D288BA26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8C894-111D-F248-BDD3-BD5296E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65673-F319-C446-8038-1464C76F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0617-370B-8446-AC3B-5EA0B5ED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C0FC0-6E60-8F4D-8BB3-A60AF383F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486D1-A2A9-7E4F-90B2-FD1D262A5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8C5A-FE74-5549-8B81-F96E23A4B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5C86D-8DCB-AA43-A732-9BEA0E24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AB966-0524-2A45-8BDD-5F9FA465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2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0DAD7-14F7-254E-9A03-12872C51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F3FCB-A49D-0C4E-9336-F9260648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EE0EA-7BF4-954B-B0AC-E5B301D84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BD84-D948-E64D-B4BE-ABE12F00CE62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CEA0-9DF5-B64D-84E7-3E87FC188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A9442-0D26-B044-98D8-03835856C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2092-99F6-9C45-99B8-F29EBF6F4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5499-79E1-094B-BB1E-5402EE7CA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7247965" cy="2324935"/>
          </a:xfrm>
        </p:spPr>
        <p:txBody>
          <a:bodyPr>
            <a:normAutofit/>
          </a:bodyPr>
          <a:lstStyle/>
          <a:p>
            <a:r>
              <a:rPr lang="en-US" sz="4400" dirty="0"/>
              <a:t>Giordano Bruno: Secondary impact cratering processes on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D1FD3-37DB-3F45-974D-4B4B16E5C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2612656"/>
            <a:ext cx="7247965" cy="2324935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Alexia Kubas</a:t>
            </a:r>
          </a:p>
          <a:p>
            <a:r>
              <a:rPr lang="en-US" dirty="0">
                <a:latin typeface="+mj-lt"/>
              </a:rPr>
              <a:t>Mentors: Dr. Christopher Hamilton (LPL), Dr. Michael Zanetti (NASA MSFC)</a:t>
            </a:r>
          </a:p>
          <a:p>
            <a:r>
              <a:rPr lang="en-US" dirty="0">
                <a:latin typeface="+mj-lt"/>
              </a:rPr>
              <a:t>Arizona Space Grant Consortium Symposium</a:t>
            </a:r>
          </a:p>
          <a:p>
            <a:r>
              <a:rPr lang="en-US" dirty="0">
                <a:latin typeface="+mj-lt"/>
              </a:rPr>
              <a:t>April 23,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CB49F44-7657-6D44-9F6F-EE3260B3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05" y="5202238"/>
            <a:ext cx="1570318" cy="146349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97E087E-ECAB-5342-AB83-DD5A85E78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796"/>
          <a:stretch/>
        </p:blipFill>
        <p:spPr>
          <a:xfrm>
            <a:off x="3157288" y="5202237"/>
            <a:ext cx="1776621" cy="146349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9CF6FA8-EA1C-524E-B11F-689E79E9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B9D9D7D8-EEED-BC49-91C5-5DBC5BF57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374" y="5090497"/>
            <a:ext cx="1323972" cy="17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D40C-A113-9E47-ADA1-F476158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66"/>
            <a:ext cx="5453030" cy="57660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Why do facies on the continuous ejecta blanket have different AMAs?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Target Properties: </a:t>
            </a:r>
            <a:r>
              <a:rPr lang="en-US" sz="2400" dirty="0"/>
              <a:t>Differences in material properties between melt and ejecta affect crater production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However, difference in melt and ejecta CSFDs not constant at all diameters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Some process producing an abundance of small-diameter craters on the ejecta…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428A3B-256E-3D40-B82E-24A13F35483C}"/>
              </a:ext>
            </a:extLst>
          </p:cNvPr>
          <p:cNvSpPr txBox="1"/>
          <p:nvPr/>
        </p:nvSpPr>
        <p:spPr>
          <a:xfrm>
            <a:off x="5694959" y="6396335"/>
            <a:ext cx="649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C0C0C0"/>
                </a:highlight>
              </a:rPr>
              <a:t>Distributed Flow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Focused Flow </a:t>
            </a:r>
            <a:r>
              <a:rPr lang="en-US" dirty="0">
                <a:solidFill>
                  <a:schemeClr val="accent1"/>
                </a:solidFill>
              </a:rPr>
              <a:t>Proximal Ejecta</a:t>
            </a: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56F56B5-F34A-434C-9664-13C88BD9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30" y="869172"/>
            <a:ext cx="5710084" cy="53609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BB5EB7-028B-6841-B227-71BCAE1F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68831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D40C-A113-9E47-ADA1-F476158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67"/>
            <a:ext cx="5062571" cy="53609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Self-Secondary Cratering: </a:t>
            </a:r>
            <a:r>
              <a:rPr lang="en-US" sz="2400" dirty="0"/>
              <a:t>During parent crater excavation, ejecta fragments launched at near-vertical trajectories may fall back to the surface and impact the continuous ejecta blanket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Impact melt would have still been mobile during the creation of SSCs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AMA of </a:t>
            </a:r>
            <a:r>
              <a:rPr lang="en-US" sz="2400" i="1" dirty="0"/>
              <a:t>Proximal Ejecta </a:t>
            </a:r>
            <a:r>
              <a:rPr lang="en-US" sz="2400" dirty="0"/>
              <a:t>inflated by the presence of SSCs, whereas impact melt AMAs more representative of age of Giordano Bruno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3148-0E01-BC4D-A5A5-48F7A306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pic>
        <p:nvPicPr>
          <p:cNvPr id="4" name="Picture 3" descr="A picture containing light, night, bright&#10;&#10;Description automatically generated">
            <a:extLst>
              <a:ext uri="{FF2B5EF4-FFF2-40B4-BE49-F238E27FC236}">
                <a16:creationId xmlns:a16="http://schemas.microsoft.com/office/drawing/2014/main" id="{D4A1A98B-339B-E744-98F1-A8DC5EA6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71" y="1428329"/>
            <a:ext cx="6026116" cy="40013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49E3F-F2C9-4D4D-882B-D70D5B608F51}"/>
              </a:ext>
            </a:extLst>
          </p:cNvPr>
          <p:cNvSpPr txBox="1"/>
          <p:nvPr/>
        </p:nvSpPr>
        <p:spPr>
          <a:xfrm>
            <a:off x="6761747" y="6452961"/>
            <a:ext cx="543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C. Ernst, JHU/APL,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Plescia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&amp; Robinson (2019)</a:t>
            </a:r>
          </a:p>
        </p:txBody>
      </p:sp>
    </p:spTree>
    <p:extLst>
      <p:ext uri="{BB962C8B-B14F-4D97-AF65-F5344CB8AC3E}">
        <p14:creationId xmlns:p14="http://schemas.microsoft.com/office/powerpoint/2010/main" val="257756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CA7131-12EE-734D-8D6C-DC21D6231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67"/>
            <a:ext cx="10515600" cy="51772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AMA discrepancy on continuous ejecta blanket due to SSCs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Crater-counts on continuous ejecta blankets used to age-date parent crater— modified to only count on impact melt when possible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Most lunar craters do not have impact melt, so need other method of filtering out SSCs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Measured cratering rate on continuous ejecta blankets may be overestimated— need impact cratering model to account for SSCs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 we learn more about SSCs, the way we approach crater-counting will evolve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854FD6-1026-8D44-A79F-248BFE69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3231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1196-13ED-5F4A-8EA5-6EDC125E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305" y="2766218"/>
            <a:ext cx="5691389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2912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84E1-FC4D-6548-8902-063EEC2B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1966"/>
            <a:ext cx="5797732" cy="5766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Crater-counting is an integral method of estimating ages of planetary surfaces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Production function (PF)—model describing the cumulative number of new lunar impact craters per km per </a:t>
            </a:r>
            <a:r>
              <a:rPr lang="en-US" sz="2400" dirty="0" err="1"/>
              <a:t>Gyr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Crater-counts + PF = crater size–frequency distribution (CSFD) and absolute model age (AMA) of planetary surface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Primary vs. Secondary craters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Crater-counts on continuous ejecta blanket to age-date parent crater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AFE246-2DBF-CF4E-97D6-517160F62371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09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38DD0CF-F4F4-B541-B1AD-D6CCA1D24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"/>
          <a:stretch/>
        </p:blipFill>
        <p:spPr>
          <a:xfrm>
            <a:off x="6999356" y="-3408"/>
            <a:ext cx="5192644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87E96A-CFAB-584F-A3D0-C73D30005D38}"/>
              </a:ext>
            </a:extLst>
          </p:cNvPr>
          <p:cNvSpPr/>
          <p:nvPr/>
        </p:nvSpPr>
        <p:spPr>
          <a:xfrm>
            <a:off x="6999356" y="0"/>
            <a:ext cx="263593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77FFD-A7BC-2F4C-86D9-B160D05141EF}"/>
              </a:ext>
            </a:extLst>
          </p:cNvPr>
          <p:cNvSpPr/>
          <p:nvPr/>
        </p:nvSpPr>
        <p:spPr>
          <a:xfrm>
            <a:off x="6999355" y="1915886"/>
            <a:ext cx="263593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643576-557F-8A41-B3AE-5DC5B4E1E909}"/>
              </a:ext>
            </a:extLst>
          </p:cNvPr>
          <p:cNvSpPr/>
          <p:nvPr/>
        </p:nvSpPr>
        <p:spPr>
          <a:xfrm>
            <a:off x="6986292" y="3489953"/>
            <a:ext cx="263593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A9CAA-EC2B-3748-9362-B85126F9B68C}"/>
              </a:ext>
            </a:extLst>
          </p:cNvPr>
          <p:cNvSpPr/>
          <p:nvPr/>
        </p:nvSpPr>
        <p:spPr>
          <a:xfrm>
            <a:off x="6867561" y="5198398"/>
            <a:ext cx="263593" cy="287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3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, close, stone&#10;&#10;Description automatically generated">
            <a:extLst>
              <a:ext uri="{FF2B5EF4-FFF2-40B4-BE49-F238E27FC236}">
                <a16:creationId xmlns:a16="http://schemas.microsoft.com/office/drawing/2014/main" id="{44A413B5-290F-7049-AE26-85DC85B7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25" y="2999813"/>
            <a:ext cx="3944779" cy="3771594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4034E35-7777-BE42-9A4D-8A931494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" y="2913221"/>
            <a:ext cx="3944779" cy="39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D06DC-14A9-7745-BC7F-211D145BD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1967"/>
            <a:ext cx="835409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Giordano Bruno—Copernican crater on lunar far side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 = 22 km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Age estimated to be 1–10 Ma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Morota</a:t>
            </a:r>
            <a:r>
              <a:rPr lang="en-US" sz="1800" dirty="0">
                <a:latin typeface="+mj-lt"/>
              </a:rPr>
              <a:t> et al., 2009; </a:t>
            </a:r>
            <a:r>
              <a:rPr lang="en-US" sz="1800" dirty="0" err="1">
                <a:latin typeface="+mj-lt"/>
              </a:rPr>
              <a:t>Plescia</a:t>
            </a:r>
            <a:r>
              <a:rPr lang="en-US" sz="1800" dirty="0">
                <a:latin typeface="+mj-lt"/>
              </a:rPr>
              <a:t> &amp; Robinson, 2019)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566F5F-E317-1641-B728-9A864B9BF33A}"/>
              </a:ext>
            </a:extLst>
          </p:cNvPr>
          <p:cNvSpPr txBox="1"/>
          <p:nvPr/>
        </p:nvSpPr>
        <p:spPr>
          <a:xfrm>
            <a:off x="9258300" y="648866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NASA/LRO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D9BD6B-BE54-2C42-BEB7-ED6CED00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644E670-984A-0C4A-ADD0-76CDBBDE5DEB}"/>
              </a:ext>
            </a:extLst>
          </p:cNvPr>
          <p:cNvSpPr/>
          <p:nvPr/>
        </p:nvSpPr>
        <p:spPr>
          <a:xfrm>
            <a:off x="2913801" y="3677474"/>
            <a:ext cx="299102" cy="313515"/>
          </a:xfrm>
          <a:prstGeom prst="fram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F1DA58-3925-814D-A60B-9F6F48EB44A9}"/>
              </a:ext>
            </a:extLst>
          </p:cNvPr>
          <p:cNvCxnSpPr>
            <a:cxnSpLocks/>
          </p:cNvCxnSpPr>
          <p:nvPr/>
        </p:nvCxnSpPr>
        <p:spPr>
          <a:xfrm flipV="1">
            <a:off x="2924013" y="3092400"/>
            <a:ext cx="1270497" cy="5934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56DD8E-DB26-B649-8644-003B2459DDE0}"/>
              </a:ext>
            </a:extLst>
          </p:cNvPr>
          <p:cNvCxnSpPr>
            <a:cxnSpLocks/>
          </p:cNvCxnSpPr>
          <p:nvPr/>
        </p:nvCxnSpPr>
        <p:spPr>
          <a:xfrm>
            <a:off x="2924013" y="3990989"/>
            <a:ext cx="1050000" cy="2515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EE817A-CFD9-8A42-9E5A-0F0DA8FB6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0" t="21574"/>
          <a:stretch/>
        </p:blipFill>
        <p:spPr bwMode="auto">
          <a:xfrm>
            <a:off x="8273906" y="3559758"/>
            <a:ext cx="3213528" cy="29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C4189E8-8424-D344-A338-C2D46A6899C0}"/>
              </a:ext>
            </a:extLst>
          </p:cNvPr>
          <p:cNvSpPr/>
          <p:nvPr/>
        </p:nvSpPr>
        <p:spPr>
          <a:xfrm>
            <a:off x="4212899" y="6347791"/>
            <a:ext cx="558919" cy="7544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C25DDB-44AF-844B-8E62-7D6D83AE4570}"/>
              </a:ext>
            </a:extLst>
          </p:cNvPr>
          <p:cNvSpPr txBox="1"/>
          <p:nvPr/>
        </p:nvSpPr>
        <p:spPr>
          <a:xfrm>
            <a:off x="4116001" y="6044072"/>
            <a:ext cx="75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 km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FB3FBBD-1E9E-5843-A39F-E501EFA5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291" y="413501"/>
            <a:ext cx="2324002" cy="30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A9B283-27A1-4E49-8F9E-0AB95EEFBF73}"/>
              </a:ext>
            </a:extLst>
          </p:cNvPr>
          <p:cNvCxnSpPr>
            <a:cxnSpLocks/>
          </p:cNvCxnSpPr>
          <p:nvPr/>
        </p:nvCxnSpPr>
        <p:spPr>
          <a:xfrm>
            <a:off x="4212899" y="3110369"/>
            <a:ext cx="3429168" cy="97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EA0427-3B6D-E840-8B90-392EA2D4C65F}"/>
              </a:ext>
            </a:extLst>
          </p:cNvPr>
          <p:cNvCxnSpPr>
            <a:cxnSpLocks/>
          </p:cNvCxnSpPr>
          <p:nvPr/>
        </p:nvCxnSpPr>
        <p:spPr>
          <a:xfrm flipH="1">
            <a:off x="3983206" y="3092400"/>
            <a:ext cx="229693" cy="341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EDDCA2-A7D5-D24E-BF7E-1C37BDEA2E05}"/>
              </a:ext>
            </a:extLst>
          </p:cNvPr>
          <p:cNvCxnSpPr>
            <a:cxnSpLocks/>
          </p:cNvCxnSpPr>
          <p:nvPr/>
        </p:nvCxnSpPr>
        <p:spPr>
          <a:xfrm>
            <a:off x="3992400" y="6492539"/>
            <a:ext cx="3572705" cy="108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D695EA-C213-AC41-8422-D958C589FA26}"/>
              </a:ext>
            </a:extLst>
          </p:cNvPr>
          <p:cNvCxnSpPr>
            <a:cxnSpLocks/>
          </p:cNvCxnSpPr>
          <p:nvPr/>
        </p:nvCxnSpPr>
        <p:spPr>
          <a:xfrm flipH="1">
            <a:off x="7565104" y="3190056"/>
            <a:ext cx="76963" cy="34291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0C31AC-8F65-6743-9982-E5F9415CFB6D}"/>
              </a:ext>
            </a:extLst>
          </p:cNvPr>
          <p:cNvCxnSpPr>
            <a:cxnSpLocks/>
          </p:cNvCxnSpPr>
          <p:nvPr/>
        </p:nvCxnSpPr>
        <p:spPr>
          <a:xfrm flipH="1">
            <a:off x="3974013" y="3092400"/>
            <a:ext cx="220498" cy="341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62AAC3-32A6-2A42-B4D2-DB7A1B050F1A}"/>
              </a:ext>
            </a:extLst>
          </p:cNvPr>
          <p:cNvCxnSpPr>
            <a:cxnSpLocks/>
          </p:cNvCxnSpPr>
          <p:nvPr/>
        </p:nvCxnSpPr>
        <p:spPr>
          <a:xfrm flipH="1">
            <a:off x="7581747" y="3190055"/>
            <a:ext cx="76321" cy="3429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C44121-FC66-1840-879C-D91F8FBB20DC}"/>
              </a:ext>
            </a:extLst>
          </p:cNvPr>
          <p:cNvCxnSpPr>
            <a:cxnSpLocks/>
          </p:cNvCxnSpPr>
          <p:nvPr/>
        </p:nvCxnSpPr>
        <p:spPr>
          <a:xfrm>
            <a:off x="3966564" y="6506778"/>
            <a:ext cx="3615183" cy="110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FBA7FE-B9F5-2A4B-B50E-F4BAB5FEB275}"/>
              </a:ext>
            </a:extLst>
          </p:cNvPr>
          <p:cNvCxnSpPr>
            <a:cxnSpLocks/>
          </p:cNvCxnSpPr>
          <p:nvPr/>
        </p:nvCxnSpPr>
        <p:spPr>
          <a:xfrm>
            <a:off x="4194511" y="3094259"/>
            <a:ext cx="3465943" cy="957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26B0EF-A0C7-FE4E-8E72-E59E9E248A40}"/>
              </a:ext>
            </a:extLst>
          </p:cNvPr>
          <p:cNvSpPr/>
          <p:nvPr/>
        </p:nvSpPr>
        <p:spPr>
          <a:xfrm>
            <a:off x="8344522" y="6382626"/>
            <a:ext cx="588574" cy="600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585AC1-E756-4743-A489-7F5ABCBED311}"/>
              </a:ext>
            </a:extLst>
          </p:cNvPr>
          <p:cNvSpPr txBox="1"/>
          <p:nvPr/>
        </p:nvSpPr>
        <p:spPr>
          <a:xfrm>
            <a:off x="8262452" y="6104156"/>
            <a:ext cx="75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0.5 km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1BB923-4EEC-A94D-955B-14BDC22C24F3}"/>
              </a:ext>
            </a:extLst>
          </p:cNvPr>
          <p:cNvSpPr txBox="1"/>
          <p:nvPr/>
        </p:nvSpPr>
        <p:spPr>
          <a:xfrm>
            <a:off x="9173249" y="3038748"/>
            <a:ext cx="752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0.5 km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2F2FFB-4166-904A-9BDD-2B22B9237EB5}"/>
              </a:ext>
            </a:extLst>
          </p:cNvPr>
          <p:cNvSpPr/>
          <p:nvPr/>
        </p:nvSpPr>
        <p:spPr>
          <a:xfrm>
            <a:off x="9241577" y="3329132"/>
            <a:ext cx="30802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37B214-F686-FB45-9B7A-8DFD6A4FA4E1}"/>
              </a:ext>
            </a:extLst>
          </p:cNvPr>
          <p:cNvSpPr/>
          <p:nvPr/>
        </p:nvSpPr>
        <p:spPr>
          <a:xfrm>
            <a:off x="9549606" y="3329132"/>
            <a:ext cx="30802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542C-74B3-DE46-8258-6C6B09F1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67"/>
            <a:ext cx="5417457" cy="55329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Composed of various surface morphologies that reflect different origins—facies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Facies that were created by the formation of Giordano Bruno (crater floor, continuous ejecta blanket) should have the same AMAs, but do not.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Why do different parts of the crater have different AMAs, and how does this affect the way we estimate ages of planetary surfaces?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738CBE-DA1B-774B-9510-E5160C822791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09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11" name="Picture 10" descr="A picture containing text, display, screenshot, picture frame&#10;&#10;Description automatically generated">
            <a:extLst>
              <a:ext uri="{FF2B5EF4-FFF2-40B4-BE49-F238E27FC236}">
                <a16:creationId xmlns:a16="http://schemas.microsoft.com/office/drawing/2014/main" id="{5C5E4A6E-5CAB-ED40-ACEC-2DE6193C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57" y="659238"/>
            <a:ext cx="5660572" cy="59259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98F91D-BC47-8846-9931-68E7731C2EB4}"/>
              </a:ext>
            </a:extLst>
          </p:cNvPr>
          <p:cNvSpPr/>
          <p:nvPr/>
        </p:nvSpPr>
        <p:spPr>
          <a:xfrm>
            <a:off x="6857683" y="6119249"/>
            <a:ext cx="1020418" cy="79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63499-F499-FD43-8D50-EA8D1B5ED961}"/>
              </a:ext>
            </a:extLst>
          </p:cNvPr>
          <p:cNvSpPr txBox="1"/>
          <p:nvPr/>
        </p:nvSpPr>
        <p:spPr>
          <a:xfrm>
            <a:off x="6983578" y="5789673"/>
            <a:ext cx="7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330605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10B353FC-E220-D440-A768-27A410AF0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5" t="2298" r="11032" b="454"/>
          <a:stretch/>
        </p:blipFill>
        <p:spPr>
          <a:xfrm>
            <a:off x="6200337" y="2431598"/>
            <a:ext cx="4048257" cy="4426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259B-D427-7B4F-AD89-C1789353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967"/>
            <a:ext cx="1117778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Digitized 47,130 impact craters with 10 m &lt; D &lt; 290 m within ~2500 km</a:t>
            </a:r>
            <a:r>
              <a:rPr lang="en-US" sz="2400" baseline="30000" dirty="0"/>
              <a:t>2</a:t>
            </a:r>
            <a:r>
              <a:rPr lang="en-US" sz="2400" dirty="0"/>
              <a:t> surface area </a:t>
            </a:r>
            <a:endParaRPr lang="en-US" sz="2400" dirty="0">
              <a:highlight>
                <a:srgbClr val="FF0000"/>
              </a:highlight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Created density map to analyze how number density of craters varies across Giordano Bruno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53FDFF-D528-6F4D-85E5-58E5800C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Methods: Crater-Counting &amp; Density Map</a:t>
            </a:r>
          </a:p>
        </p:txBody>
      </p:sp>
      <p:pic>
        <p:nvPicPr>
          <p:cNvPr id="12" name="Picture 11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C6F394CE-1EAD-B445-BE87-15E740886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06" y="2416340"/>
            <a:ext cx="4048259" cy="4351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51D43-8B8A-7245-BF69-190A1D49F475}"/>
              </a:ext>
            </a:extLst>
          </p:cNvPr>
          <p:cNvSpPr txBox="1"/>
          <p:nvPr/>
        </p:nvSpPr>
        <p:spPr>
          <a:xfrm>
            <a:off x="2292732" y="6158996"/>
            <a:ext cx="69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 km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EB5EF-F55A-7F49-A98C-C7074C63235D}"/>
              </a:ext>
            </a:extLst>
          </p:cNvPr>
          <p:cNvSpPr/>
          <p:nvPr/>
        </p:nvSpPr>
        <p:spPr>
          <a:xfrm>
            <a:off x="2362873" y="6428946"/>
            <a:ext cx="558919" cy="7544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3FE82-1173-3B4F-A7CE-FAC7B5CDAC82}"/>
              </a:ext>
            </a:extLst>
          </p:cNvPr>
          <p:cNvSpPr txBox="1"/>
          <p:nvPr/>
        </p:nvSpPr>
        <p:spPr>
          <a:xfrm>
            <a:off x="6548220" y="6158996"/>
            <a:ext cx="768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 km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054CF-8565-AE4D-AF6F-EF5D7A965415}"/>
              </a:ext>
            </a:extLst>
          </p:cNvPr>
          <p:cNvSpPr/>
          <p:nvPr/>
        </p:nvSpPr>
        <p:spPr>
          <a:xfrm>
            <a:off x="6653075" y="6428946"/>
            <a:ext cx="558919" cy="754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CBF3-519F-5048-AEE2-F356B718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414"/>
            <a:ext cx="5905500" cy="4119172"/>
          </a:xfrm>
        </p:spPr>
        <p:txBody>
          <a:bodyPr anchor="t">
            <a:normAutofit/>
          </a:bodyPr>
          <a:lstStyle/>
          <a:p>
            <a:r>
              <a:rPr lang="en-US" sz="2400" dirty="0"/>
              <a:t>Separated craters into shapefiles according to facie</a:t>
            </a:r>
          </a:p>
          <a:p>
            <a:r>
              <a:rPr lang="en-US" sz="2400" dirty="0"/>
              <a:t>Used Craterstats2 software to plot CSFDs of facies </a:t>
            </a:r>
            <a:r>
              <a:rPr lang="en-US" sz="1800" dirty="0">
                <a:latin typeface="+mj-lt"/>
              </a:rPr>
              <a:t>(Michael &amp; </a:t>
            </a:r>
            <a:r>
              <a:rPr lang="en-US" sz="1800" dirty="0" err="1">
                <a:latin typeface="+mj-lt"/>
              </a:rPr>
              <a:t>Neukum</a:t>
            </a:r>
            <a:r>
              <a:rPr lang="en-US" sz="1800" dirty="0">
                <a:latin typeface="+mj-lt"/>
              </a:rPr>
              <a:t>, 2010)</a:t>
            </a:r>
          </a:p>
          <a:p>
            <a:r>
              <a:rPr lang="en-US" sz="2400" dirty="0"/>
              <a:t>Used the </a:t>
            </a:r>
            <a:r>
              <a:rPr lang="en-US" sz="2400" dirty="0" err="1"/>
              <a:t>Neukum</a:t>
            </a:r>
            <a:r>
              <a:rPr lang="en-US" sz="2400" dirty="0"/>
              <a:t> 2001 PF to calculate the AMAs of facies </a:t>
            </a:r>
            <a:r>
              <a:rPr lang="en-US" sz="1800" dirty="0">
                <a:latin typeface="+mj-lt"/>
              </a:rPr>
              <a:t>(</a:t>
            </a:r>
            <a:r>
              <a:rPr lang="en-US" sz="1800" dirty="0" err="1">
                <a:latin typeface="+mj-lt"/>
              </a:rPr>
              <a:t>Neukum</a:t>
            </a:r>
            <a:r>
              <a:rPr lang="en-US" sz="1800" dirty="0">
                <a:latin typeface="+mj-lt"/>
              </a:rPr>
              <a:t> et al., 2001)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10384E1-C317-7948-9B19-E526ADDF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B2D50C-8099-5944-8874-DCE4C7E5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Methods: CSFDs and AMAs</a:t>
            </a:r>
          </a:p>
        </p:txBody>
      </p:sp>
    </p:spTree>
    <p:extLst>
      <p:ext uri="{BB962C8B-B14F-4D97-AF65-F5344CB8AC3E}">
        <p14:creationId xmlns:p14="http://schemas.microsoft.com/office/powerpoint/2010/main" val="412451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1604389E-D5C2-B140-A5A2-8B1BE5A99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5" t="2298" r="11032" b="1305"/>
          <a:stretch/>
        </p:blipFill>
        <p:spPr>
          <a:xfrm>
            <a:off x="6345271" y="652632"/>
            <a:ext cx="5560070" cy="60262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62E4F-9BC3-BF41-BB70-F87632EF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145"/>
            <a:ext cx="5533571" cy="539591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7400" dirty="0"/>
              <a:t>Crater density increases with radial distance away from the crater rim</a:t>
            </a:r>
          </a:p>
          <a:p>
            <a:pPr>
              <a:lnSpc>
                <a:spcPct val="120000"/>
              </a:lnSpc>
            </a:pPr>
            <a:r>
              <a:rPr lang="en-US" sz="7400" dirty="0"/>
              <a:t>The lowest concentration of craters occurs within the crater floor region</a:t>
            </a:r>
          </a:p>
          <a:p>
            <a:pPr>
              <a:lnSpc>
                <a:spcPct val="120000"/>
              </a:lnSpc>
            </a:pPr>
            <a:r>
              <a:rPr lang="en-US" sz="7400" dirty="0"/>
              <a:t>The densest concentrations occur on the outskirts of continuous ejecta blanket</a:t>
            </a:r>
          </a:p>
          <a:p>
            <a:pPr lvl="1">
              <a:lnSpc>
                <a:spcPct val="120000"/>
              </a:lnSpc>
            </a:pPr>
            <a:r>
              <a:rPr lang="en-US" sz="7400" dirty="0"/>
              <a:t>Most prominent in the southeast</a:t>
            </a:r>
          </a:p>
          <a:p>
            <a:pPr>
              <a:lnSpc>
                <a:spcPct val="120000"/>
              </a:lnSpc>
            </a:pPr>
            <a:r>
              <a:rPr lang="en-US" sz="7400" i="1" dirty="0" err="1"/>
              <a:t>Bouldery</a:t>
            </a:r>
            <a:r>
              <a:rPr lang="en-US" sz="7400" dirty="0"/>
              <a:t> and impact melt (</a:t>
            </a:r>
            <a:r>
              <a:rPr lang="en-US" sz="7400" i="1" dirty="0"/>
              <a:t>Distributed Flow</a:t>
            </a:r>
            <a:r>
              <a:rPr lang="en-US" sz="7400" dirty="0"/>
              <a:t> and </a:t>
            </a:r>
            <a:r>
              <a:rPr lang="en-US" sz="7400" i="1" dirty="0"/>
              <a:t>Focused Flow</a:t>
            </a:r>
            <a:r>
              <a:rPr lang="en-US" sz="7400" dirty="0"/>
              <a:t>) facies have lower crater densities than the </a:t>
            </a:r>
            <a:r>
              <a:rPr lang="en-US" sz="7400" i="1" dirty="0"/>
              <a:t>Proximal Ejecta</a:t>
            </a:r>
            <a:r>
              <a:rPr lang="en-US" sz="7400" dirty="0"/>
              <a:t>, corresponding to younger AMAs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D2B7F0-D4B3-6444-A56D-09ADF270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Results: Density Map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3B59F5-A9DC-3B46-B224-D40395562CCD}"/>
              </a:ext>
            </a:extLst>
          </p:cNvPr>
          <p:cNvSpPr/>
          <p:nvPr/>
        </p:nvSpPr>
        <p:spPr>
          <a:xfrm>
            <a:off x="7014093" y="6132124"/>
            <a:ext cx="1020418" cy="79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DBB85-34DE-8046-A72B-EC7DB9D1E262}"/>
              </a:ext>
            </a:extLst>
          </p:cNvPr>
          <p:cNvSpPr txBox="1"/>
          <p:nvPr/>
        </p:nvSpPr>
        <p:spPr>
          <a:xfrm>
            <a:off x="7139988" y="5762792"/>
            <a:ext cx="76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km</a:t>
            </a:r>
          </a:p>
        </p:txBody>
      </p:sp>
    </p:spTree>
    <p:extLst>
      <p:ext uri="{BB962C8B-B14F-4D97-AF65-F5344CB8AC3E}">
        <p14:creationId xmlns:p14="http://schemas.microsoft.com/office/powerpoint/2010/main" val="402573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A97E71-D2B2-FF43-BADD-C7C621B7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047"/>
            <a:ext cx="509727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highlight>
                  <a:srgbClr val="C0C0C0"/>
                </a:highlight>
              </a:rPr>
              <a:t>crater floor</a:t>
            </a:r>
            <a:r>
              <a:rPr lang="en-US" sz="2400" dirty="0"/>
              <a:t> has the youngest AMA</a:t>
            </a:r>
          </a:p>
          <a:p>
            <a:r>
              <a:rPr lang="en-US" sz="2400" dirty="0"/>
              <a:t>The </a:t>
            </a:r>
            <a:r>
              <a:rPr lang="en-US" sz="2400" dirty="0">
                <a:highlight>
                  <a:srgbClr val="C0C0C0"/>
                </a:highlight>
              </a:rPr>
              <a:t>crater floor</a:t>
            </a:r>
            <a:r>
              <a:rPr lang="en-US" sz="2400" dirty="0"/>
              <a:t> CSFD is much steeper than its corresponding isochron (unable to fit to data)</a:t>
            </a:r>
          </a:p>
          <a:p>
            <a:pPr lvl="1"/>
            <a:r>
              <a:rPr lang="en-US" dirty="0"/>
              <a:t>Less craters than expected by PF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990C7-12EA-7843-804A-F17EBA7E9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531" y="910621"/>
            <a:ext cx="5695333" cy="529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129BB-8268-D54E-86CD-16A21760710F}"/>
              </a:ext>
            </a:extLst>
          </p:cNvPr>
          <p:cNvSpPr txBox="1"/>
          <p:nvPr/>
        </p:nvSpPr>
        <p:spPr>
          <a:xfrm>
            <a:off x="4161127" y="6396335"/>
            <a:ext cx="803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C0C0C0"/>
                </a:highlight>
              </a:rPr>
              <a:t>Crater Floor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Crater Wall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Continuous Ejecta </a:t>
            </a:r>
            <a:r>
              <a:rPr lang="en-US" dirty="0">
                <a:solidFill>
                  <a:schemeClr val="accent1"/>
                </a:solidFill>
              </a:rPr>
              <a:t>Discontinuous Ejecta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C9E8DE-7B1C-9441-BC24-E8DA47BD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Results: CSFDs and AMAs</a:t>
            </a:r>
          </a:p>
        </p:txBody>
      </p:sp>
    </p:spTree>
    <p:extLst>
      <p:ext uri="{BB962C8B-B14F-4D97-AF65-F5344CB8AC3E}">
        <p14:creationId xmlns:p14="http://schemas.microsoft.com/office/powerpoint/2010/main" val="84201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8B3C-A689-924D-BCBF-9074B6741570}"/>
              </a:ext>
            </a:extLst>
          </p:cNvPr>
          <p:cNvSpPr txBox="1">
            <a:spLocks/>
          </p:cNvSpPr>
          <p:nvPr/>
        </p:nvSpPr>
        <p:spPr>
          <a:xfrm>
            <a:off x="838200" y="1763047"/>
            <a:ext cx="54530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Facies comprising continuous ejecta blanket have different AMAs</a:t>
            </a:r>
          </a:p>
          <a:p>
            <a:r>
              <a:rPr lang="en-US" sz="2400" dirty="0"/>
              <a:t>Impact melt (</a:t>
            </a:r>
            <a:r>
              <a:rPr lang="en-US" sz="2400" i="1" dirty="0">
                <a:highlight>
                  <a:srgbClr val="C0C0C0"/>
                </a:highlight>
              </a:rPr>
              <a:t>Distributed Flow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C00000"/>
                </a:solidFill>
              </a:rPr>
              <a:t>Focused Flow</a:t>
            </a:r>
            <a:r>
              <a:rPr lang="en-US" sz="2400" dirty="0"/>
              <a:t>) AMAs millions of years younger</a:t>
            </a:r>
          </a:p>
          <a:p>
            <a:r>
              <a:rPr lang="en-US" sz="2400" i="1" dirty="0">
                <a:solidFill>
                  <a:schemeClr val="accent1"/>
                </a:solidFill>
              </a:rPr>
              <a:t>Proximal Ejecta </a:t>
            </a:r>
            <a:r>
              <a:rPr lang="en-US" sz="2400" dirty="0"/>
              <a:t>has many more small-diameter craters per unit area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E89BDAD3-3D4E-D84B-A6F6-CD45CCEB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30" y="869172"/>
            <a:ext cx="5710084" cy="5360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F40150-26B9-E145-B2B7-7D4AB5DC93B6}"/>
              </a:ext>
            </a:extLst>
          </p:cNvPr>
          <p:cNvSpPr txBox="1"/>
          <p:nvPr/>
        </p:nvSpPr>
        <p:spPr>
          <a:xfrm>
            <a:off x="5694959" y="6396335"/>
            <a:ext cx="649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ighlight>
                  <a:srgbClr val="C0C0C0"/>
                </a:highlight>
              </a:rPr>
              <a:t>Distributed Flow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Focused Flow </a:t>
            </a:r>
            <a:r>
              <a:rPr lang="en-US" dirty="0">
                <a:solidFill>
                  <a:schemeClr val="accent1"/>
                </a:solidFill>
              </a:rPr>
              <a:t>Proximal Ejecta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17EB5-13F2-774C-AF6F-CBDDA7EE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1966"/>
          </a:xfrm>
        </p:spPr>
        <p:txBody>
          <a:bodyPr/>
          <a:lstStyle/>
          <a:p>
            <a:r>
              <a:rPr lang="en-US" dirty="0"/>
              <a:t>Results: CSFDs and AMAs</a:t>
            </a:r>
          </a:p>
        </p:txBody>
      </p:sp>
    </p:spTree>
    <p:extLst>
      <p:ext uri="{BB962C8B-B14F-4D97-AF65-F5344CB8AC3E}">
        <p14:creationId xmlns:p14="http://schemas.microsoft.com/office/powerpoint/2010/main" val="237040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678</Words>
  <Application>Microsoft Macintosh PowerPoint</Application>
  <PresentationFormat>Widescreen</PresentationFormat>
  <Paragraphs>71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Giordano Bruno: Secondary impact cratering processes on the Moon</vt:lpstr>
      <vt:lpstr>PowerPoint Presentation</vt:lpstr>
      <vt:lpstr>Introduction</vt:lpstr>
      <vt:lpstr>PowerPoint Presentation</vt:lpstr>
      <vt:lpstr>Methods: Crater-Counting &amp; Density Map</vt:lpstr>
      <vt:lpstr>Methods: CSFDs and AMAs</vt:lpstr>
      <vt:lpstr>Results: Density Map</vt:lpstr>
      <vt:lpstr>Results: CSFDs and AMAs</vt:lpstr>
      <vt:lpstr>Results: CSFDs and AMAs</vt:lpstr>
      <vt:lpstr>Discussion</vt:lpstr>
      <vt:lpstr>Discussion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Giordano Bruno: Secondary impact cratering processes on the Moon</dc:title>
  <dc:creator>Kubas, Alexia Rose - (alexiakubas)</dc:creator>
  <cp:lastModifiedBy>Kubas, Alexia Rose - (alexiakubas)</cp:lastModifiedBy>
  <cp:revision>66</cp:revision>
  <dcterms:created xsi:type="dcterms:W3CDTF">2022-03-23T23:10:14Z</dcterms:created>
  <dcterms:modified xsi:type="dcterms:W3CDTF">2022-04-09T04:50:13Z</dcterms:modified>
</cp:coreProperties>
</file>